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jpeg>
</file>

<file path=ppt/media/image1.png>
</file>

<file path=ppt/media/image10.jpeg>
</file>

<file path=ppt/media/image11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Relationship Id="rId4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colab.research.google.com/drive/1nsnAgf86UoCI36_u4C55ucJFIOl7LhsT?usp=sharing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9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Young Minds at Work -…"/>
          <p:cNvSpPr txBox="1"/>
          <p:nvPr>
            <p:ph type="ctrTitle"/>
          </p:nvPr>
        </p:nvSpPr>
        <p:spPr>
          <a:xfrm>
            <a:off x="506941" y="2108200"/>
            <a:ext cx="11990918" cy="3302000"/>
          </a:xfrm>
          <a:prstGeom prst="rect">
            <a:avLst/>
          </a:prstGeom>
        </p:spPr>
        <p:txBody>
          <a:bodyPr/>
          <a:lstStyle/>
          <a:p>
            <a:pPr defTabSz="449833">
              <a:defRPr sz="616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Young Minds at Work -</a:t>
            </a:r>
          </a:p>
          <a:p>
            <a:pPr defTabSz="449833">
              <a:defRPr sz="616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pPr>
            <a:r>
              <a:t>Astronomical Classification </a:t>
            </a:r>
          </a:p>
        </p:txBody>
      </p:sp>
      <p:sp>
        <p:nvSpPr>
          <p:cNvPr id="120" name="Kevin Payumo - BITEE AI/ML Research…"/>
          <p:cNvSpPr txBox="1"/>
          <p:nvPr>
            <p:ph type="subTitle" sz="quarter" idx="1"/>
          </p:nvPr>
        </p:nvSpPr>
        <p:spPr>
          <a:xfrm>
            <a:off x="1270000" y="6053666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190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1pPr>
            <a:lvl2pPr>
              <a:defRPr sz="1900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defRPr>
            </a:lvl2pPr>
          </a:lstStyle>
          <a:p>
            <a:pPr/>
            <a:r>
              <a:t>Kevin Payumo - BITEE AI/ML Research</a:t>
            </a:r>
          </a:p>
          <a:p>
            <a:pPr lvl="1"/>
            <a:r>
              <a:t>April 21, 2020</a:t>
            </a:r>
          </a:p>
        </p:txBody>
      </p:sp>
      <p:sp>
        <p:nvSpPr>
          <p:cNvPr id="121" name="Rectangle"/>
          <p:cNvSpPr/>
          <p:nvPr/>
        </p:nvSpPr>
        <p:spPr>
          <a:xfrm>
            <a:off x="-25401" y="-6152"/>
            <a:ext cx="13055601" cy="1250753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2" name="Rectangle"/>
          <p:cNvSpPr/>
          <p:nvPr/>
        </p:nvSpPr>
        <p:spPr>
          <a:xfrm>
            <a:off x="-25400" y="8587515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3" name="Artificial Intelligence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Artificial Intelligence</a:t>
            </a:r>
          </a:p>
        </p:txBody>
      </p:sp>
      <p:pic>
        <p:nvPicPr>
          <p:cNvPr id="184" name="1_u3SAkFbIQHBC8hSifHUMeA.jpeg" descr="1_u3SAkFbIQHBC8hSifHUMeA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7190" y="1305903"/>
            <a:ext cx="8884604" cy="444230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444500" dist="25400" dir="5400000">
              <a:srgbClr val="000000">
                <a:alpha val="50000"/>
              </a:srgbClr>
            </a:outerShdw>
          </a:effectLst>
        </p:spPr>
      </p:pic>
      <p:pic>
        <p:nvPicPr>
          <p:cNvPr id="185" name="1_B5zSHvNBUP6gaoOtaIy4wg.jpeg" descr="1_B5zSHvNBUP6gaoOtaIy4wg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044" y="5490553"/>
            <a:ext cx="12693340" cy="42531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ai-artificial-neural-network-alex-castrounis.png" descr="ai-artificial-neural-network-alex-castrouni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4498" y="1370806"/>
            <a:ext cx="5026074" cy="410590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9" name="Activity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Activity</a:t>
            </a:r>
          </a:p>
        </p:txBody>
      </p:sp>
      <p:sp>
        <p:nvSpPr>
          <p:cNvPr id="190" name="https://colab.research.google.com/drive/1nsnAgf86UoCI36_u4C55ucJFIOl7LhsT?usp=sharing"/>
          <p:cNvSpPr txBox="1"/>
          <p:nvPr/>
        </p:nvSpPr>
        <p:spPr>
          <a:xfrm>
            <a:off x="180403" y="4487152"/>
            <a:ext cx="12643994" cy="779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200"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https://colab.research.google.com/drive/1nsnAgf86UoCI36_u4C55ucJFIOl7LhsT?usp=sharing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"/>
          <p:cNvSpPr/>
          <p:nvPr/>
        </p:nvSpPr>
        <p:spPr>
          <a:xfrm>
            <a:off x="-25401" y="-6152"/>
            <a:ext cx="13055601" cy="1250753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5" name="Astronomy and Artificial Intelligence"/>
          <p:cNvSpPr txBox="1"/>
          <p:nvPr/>
        </p:nvSpPr>
        <p:spPr>
          <a:xfrm>
            <a:off x="506941" y="-5703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332993">
              <a:defRPr b="0" sz="456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Astronomy and Artificial Intelligence</a:t>
            </a:r>
          </a:p>
        </p:txBody>
      </p:sp>
      <p:sp>
        <p:nvSpPr>
          <p:cNvPr id="126" name="What role does Artificial Intelligence have in Astronomy?"/>
          <p:cNvSpPr txBox="1"/>
          <p:nvPr>
            <p:ph type="title"/>
          </p:nvPr>
        </p:nvSpPr>
        <p:spPr>
          <a:xfrm>
            <a:off x="506941" y="3361266"/>
            <a:ext cx="11990918" cy="3302001"/>
          </a:xfrm>
          <a:prstGeom prst="rect">
            <a:avLst/>
          </a:prstGeom>
        </p:spPr>
        <p:txBody>
          <a:bodyPr anchor="b"/>
          <a:lstStyle>
            <a:lvl1pPr defTabSz="455675">
              <a:defRPr sz="5928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What role does Artificial Intelligence have in Astronomy?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9" name="Astronomy and Artificial Intelligence"/>
          <p:cNvSpPr txBox="1"/>
          <p:nvPr/>
        </p:nvSpPr>
        <p:spPr>
          <a:xfrm>
            <a:off x="506941" y="-5703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332993">
              <a:defRPr b="0" sz="456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Astronomy and Artificial Intelligence</a:t>
            </a:r>
          </a:p>
        </p:txBody>
      </p:sp>
      <p:pic>
        <p:nvPicPr>
          <p:cNvPr id="130" name="Render3-full.jpg" descr="Render3-ful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544" y="1370836"/>
            <a:ext cx="6395578" cy="4808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slide-1.png" descr="slide-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7836" y="6312892"/>
            <a:ext cx="12589128" cy="32784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Screen Shot 2021-04-22 at 12.56.15 AM.png" descr="Screen Shot 2021-04-22 at 12.56.15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99351" y="1960236"/>
            <a:ext cx="6214389" cy="3985476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Vera Rubin Observatory (formerly Large Synoptic Survey Telescope - LSST)"/>
          <p:cNvSpPr txBox="1"/>
          <p:nvPr/>
        </p:nvSpPr>
        <p:spPr>
          <a:xfrm>
            <a:off x="6769455" y="1343686"/>
            <a:ext cx="6074181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160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Vera Rubin Observatory (formerly Large Synoptic Survey Telescope - LSST)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6" name="Astronomy and Artificial Intelligence"/>
          <p:cNvSpPr txBox="1"/>
          <p:nvPr/>
        </p:nvSpPr>
        <p:spPr>
          <a:xfrm>
            <a:off x="506941" y="-5703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332993">
              <a:defRPr b="0" sz="456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Astronomy and Artificial Intelligence</a:t>
            </a:r>
          </a:p>
        </p:txBody>
      </p:sp>
      <p:pic>
        <p:nvPicPr>
          <p:cNvPr id="137" name="Artist_s_impression_of_the_James_Webb_Space_Telescope_pillars.jpeg" descr="Artist_s_impression_of_the_James_Webb_Space_Telescope_pillars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833" y="1338612"/>
            <a:ext cx="6230013" cy="35007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Wfirst_beauty1_prores_1920x1080.mov_.00_00_17_16.still003_crop.jpg" descr="Wfirst_beauty1_prores_1920x1080.mov_.00_00_17_16.still003_crop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29121" y="3056295"/>
            <a:ext cx="6802127" cy="4081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rendering-giant-magellan-telescope.jpeg" descr="rendering-giant-magellan-telescope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529" y="6137029"/>
            <a:ext cx="7963760" cy="3500737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James Webb Space Telescope"/>
          <p:cNvSpPr txBox="1"/>
          <p:nvPr/>
        </p:nvSpPr>
        <p:spPr>
          <a:xfrm>
            <a:off x="6718655" y="1858347"/>
            <a:ext cx="607418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James Webb Space Telescope</a:t>
            </a:r>
          </a:p>
        </p:txBody>
      </p:sp>
      <p:sp>
        <p:nvSpPr>
          <p:cNvPr id="141" name="Nancy Grace Roman Space Telescope"/>
          <p:cNvSpPr txBox="1"/>
          <p:nvPr/>
        </p:nvSpPr>
        <p:spPr>
          <a:xfrm>
            <a:off x="-29279" y="4954788"/>
            <a:ext cx="607418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Nancy Grace Roman Space Telescope</a:t>
            </a:r>
          </a:p>
        </p:txBody>
      </p:sp>
      <p:sp>
        <p:nvSpPr>
          <p:cNvPr id="142" name="Giant Magellan Telescope"/>
          <p:cNvSpPr txBox="1"/>
          <p:nvPr/>
        </p:nvSpPr>
        <p:spPr>
          <a:xfrm>
            <a:off x="8345710" y="7926588"/>
            <a:ext cx="4582593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270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Giant Magellan Telescope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5" name="Astronomy and Artificial Intelligence"/>
          <p:cNvSpPr txBox="1"/>
          <p:nvPr/>
        </p:nvSpPr>
        <p:spPr>
          <a:xfrm>
            <a:off x="506941" y="-5703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332993">
              <a:defRPr b="0" sz="456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Astronomy and Artificial Intelligence</a:t>
            </a:r>
          </a:p>
        </p:txBody>
      </p:sp>
      <p:pic>
        <p:nvPicPr>
          <p:cNvPr id="146" name="gravlens.jpeg" descr="gravlens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992" y="1363788"/>
            <a:ext cx="8050674" cy="4689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eventhorizon.jpeg" descr="eventhorizon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54313" y="5178331"/>
            <a:ext cx="8050673" cy="4528504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Black Hole Event Horizon Image…"/>
          <p:cNvSpPr txBox="1"/>
          <p:nvPr/>
        </p:nvSpPr>
        <p:spPr>
          <a:xfrm>
            <a:off x="199769" y="6274186"/>
            <a:ext cx="4531436" cy="2937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/>
            </a:pPr>
            <a:r>
              <a:t>Black Hole Event Horizon Image</a:t>
            </a:r>
          </a:p>
          <a:p>
            <a:pPr>
              <a:defRPr sz="2300"/>
            </a:pPr>
          </a:p>
          <a:p>
            <a:pPr algn="l">
              <a:defRPr sz="2300"/>
            </a:pPr>
            <a:r>
              <a:t>- He Sun &amp; Katherine Bouman applied Deep Probabilistic Imaging to reconstruct the first image of a black hole’s event horizon.</a:t>
            </a:r>
          </a:p>
        </p:txBody>
      </p:sp>
      <p:sp>
        <p:nvSpPr>
          <p:cNvPr id="149" name="Gravitational Lenses…"/>
          <p:cNvSpPr txBox="1"/>
          <p:nvPr/>
        </p:nvSpPr>
        <p:spPr>
          <a:xfrm>
            <a:off x="8370102" y="1587199"/>
            <a:ext cx="4531436" cy="2582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300"/>
            </a:pPr>
            <a:r>
              <a:t>Gravitational Lenses</a:t>
            </a:r>
          </a:p>
          <a:p>
            <a:pPr>
              <a:defRPr sz="2300"/>
            </a:pPr>
          </a:p>
          <a:p>
            <a:pPr algn="l">
              <a:defRPr sz="2300"/>
            </a:pPr>
            <a:r>
              <a:t>- A collaboration between physicists around the world use  Deep Residual Networks to find &gt;1200 new gravitational lensing candidates.</a:t>
            </a:r>
          </a:p>
        </p:txBody>
      </p:sp>
      <p:sp>
        <p:nvSpPr>
          <p:cNvPr id="150" name="https://arxiv.org/pdf/2005.04730.pdf"/>
          <p:cNvSpPr txBox="1"/>
          <p:nvPr/>
        </p:nvSpPr>
        <p:spPr>
          <a:xfrm>
            <a:off x="8389211" y="4155992"/>
            <a:ext cx="3341752" cy="324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500"/>
            </a:lvl1pPr>
          </a:lstStyle>
          <a:p>
            <a:pPr/>
            <a:r>
              <a:t>https://arxiv.org/pdf/2005.04730.pdf</a:t>
            </a:r>
          </a:p>
        </p:txBody>
      </p:sp>
      <p:sp>
        <p:nvSpPr>
          <p:cNvPr id="151" name="https://arxiv.org/abs/2010.14462"/>
          <p:cNvSpPr txBox="1"/>
          <p:nvPr/>
        </p:nvSpPr>
        <p:spPr>
          <a:xfrm>
            <a:off x="168808" y="9178697"/>
            <a:ext cx="3218384" cy="3370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https://arxiv.org/abs/2010.14462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4" name="Astronomical Events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Astronomical Events</a:t>
            </a:r>
          </a:p>
        </p:txBody>
      </p:sp>
      <p:pic>
        <p:nvPicPr>
          <p:cNvPr id="155" name="2V4B.gif" descr="2V4B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811" y="2232529"/>
            <a:ext cx="9396575" cy="744549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Eclipsing Binary Star Systems"/>
          <p:cNvSpPr txBox="1"/>
          <p:nvPr/>
        </p:nvSpPr>
        <p:spPr>
          <a:xfrm>
            <a:off x="1133882" y="1436542"/>
            <a:ext cx="7498434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sz="3200">
                <a:solidFill>
                  <a:srgbClr val="2C388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Eclipsing Binary Star Systems</a:t>
            </a:r>
          </a:p>
        </p:txBody>
      </p:sp>
      <p:pic>
        <p:nvPicPr>
          <p:cNvPr id="157" name="Screen Shot 2021-04-22 at 1.29.49 AM.png" descr="Screen Shot 2021-04-22 at 1.29.49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74637" y="4141955"/>
            <a:ext cx="2964211" cy="2776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Screen Shot 2021-04-22 at 1.29.57 AM.png" descr="Screen Shot 2021-04-22 at 1.29.57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83617" y="1331882"/>
            <a:ext cx="2946250" cy="2794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Screen Shot 2021-04-22 at 1.30.13 AM.png" descr="Screen Shot 2021-04-22 at 1.30.13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679384" y="6934645"/>
            <a:ext cx="2954716" cy="27147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2" name="Astronomical Events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Astronomical Events</a:t>
            </a:r>
          </a:p>
        </p:txBody>
      </p:sp>
      <p:pic>
        <p:nvPicPr>
          <p:cNvPr id="163" name="image_3719-Cassiopeia-A.jpeg" descr="image_3719-Cassiopeia-A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37774" y="4584259"/>
            <a:ext cx="6318584" cy="48151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type1supernova.jpeg" descr="type1supernova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63449" y="1726150"/>
            <a:ext cx="5719634" cy="5893889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Type Ia Supernova - Supernova that occur from a binary star system."/>
          <p:cNvSpPr txBox="1"/>
          <p:nvPr/>
        </p:nvSpPr>
        <p:spPr>
          <a:xfrm>
            <a:off x="6947703" y="2664666"/>
            <a:ext cx="5298727" cy="804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Type Ia Supernova - Supernova that occur from a binary star system.</a:t>
            </a:r>
          </a:p>
        </p:txBody>
      </p:sp>
      <p:sp>
        <p:nvSpPr>
          <p:cNvPr id="166" name="Type II Supernova - Rapid collapse of a dying star leading to a massive explosion."/>
          <p:cNvSpPr txBox="1"/>
          <p:nvPr/>
        </p:nvSpPr>
        <p:spPr>
          <a:xfrm>
            <a:off x="673903" y="8032532"/>
            <a:ext cx="5298727" cy="1159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Type II Supernova - Rapid collapse of a dying star leading to a massive explosion.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9" name="Astronomical Events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Astronomical Events</a:t>
            </a:r>
          </a:p>
        </p:txBody>
      </p:sp>
      <p:pic>
        <p:nvPicPr>
          <p:cNvPr id="170" name="Screen Shot 2021-04-22 at 2.06.32 AM.png" descr="Screen Shot 2021-04-22 at 2.06.3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9365" y="1878788"/>
            <a:ext cx="6991470" cy="7252645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Variable Stars"/>
          <p:cNvSpPr txBox="1"/>
          <p:nvPr/>
        </p:nvSpPr>
        <p:spPr>
          <a:xfrm>
            <a:off x="3853036" y="1371858"/>
            <a:ext cx="5298728" cy="448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Variable Stars</a:t>
            </a:r>
          </a:p>
        </p:txBody>
      </p:sp>
      <p:sp>
        <p:nvSpPr>
          <p:cNvPr id="172" name="Pulsating mira variable star (Chi Cyg) (SAO/NASA)"/>
          <p:cNvSpPr txBox="1"/>
          <p:nvPr/>
        </p:nvSpPr>
        <p:spPr>
          <a:xfrm>
            <a:off x="3853036" y="9189634"/>
            <a:ext cx="5298728" cy="312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0" i="1" sz="1500"/>
            </a:lvl1pPr>
          </a:lstStyle>
          <a:p>
            <a:pPr/>
            <a:r>
              <a:t>Pulsating mira variable star (Chi Cyg) (SAO/NASA)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Rectangle"/>
          <p:cNvSpPr/>
          <p:nvPr/>
        </p:nvSpPr>
        <p:spPr>
          <a:xfrm>
            <a:off x="-25400" y="-6152"/>
            <a:ext cx="13055600" cy="1250752"/>
          </a:xfrm>
          <a:prstGeom prst="rect">
            <a:avLst/>
          </a:prstGeom>
          <a:solidFill>
            <a:srgbClr val="2C388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5" name="Astronomical Events"/>
          <p:cNvSpPr txBox="1"/>
          <p:nvPr/>
        </p:nvSpPr>
        <p:spPr>
          <a:xfrm>
            <a:off x="519641" y="-367176"/>
            <a:ext cx="11990918" cy="168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>
              <a:defRPr b="0" sz="80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Astronomical Events</a:t>
            </a:r>
          </a:p>
        </p:txBody>
      </p:sp>
      <p:pic>
        <p:nvPicPr>
          <p:cNvPr id="176" name="agn_structure.png" descr="agn_stru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50" y="3301719"/>
            <a:ext cx="4822251" cy="487736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agn_ngc4261_radio_opt.jpeg" descr="agn_ngc4261_radio_opt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2449" y="2551491"/>
            <a:ext cx="8039267" cy="6377818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NGC 4261 - Hubble Space Telescope (NRAO, Cal Tech, Walter Jaffe/Leiden Observatory, Holland Ford/JHU/STScI, and NASA)"/>
          <p:cNvSpPr txBox="1"/>
          <p:nvPr/>
        </p:nvSpPr>
        <p:spPr>
          <a:xfrm>
            <a:off x="6257367" y="9046633"/>
            <a:ext cx="5409430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3300"/>
              </a:lnSpc>
              <a:defRPr b="0" i="1" sz="144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NGC 4261 - Hubble Space Telescope (NRAO, Cal Tech, Walter Jaffe/Leiden Observatory, Holland Ford/JHU/STScI, and NASA)</a:t>
            </a:r>
          </a:p>
        </p:txBody>
      </p:sp>
      <p:sp>
        <p:nvSpPr>
          <p:cNvPr id="179" name="Features of an AGN (Aurore Simonnet, Sonoma State University)"/>
          <p:cNvSpPr txBox="1"/>
          <p:nvPr/>
        </p:nvSpPr>
        <p:spPr>
          <a:xfrm>
            <a:off x="49804" y="8267700"/>
            <a:ext cx="478614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3300"/>
              </a:lnSpc>
              <a:defRPr b="0" i="1" sz="144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Features of an AGN (Aurore Simonnet, Sonoma State University)</a:t>
            </a:r>
          </a:p>
        </p:txBody>
      </p:sp>
      <p:sp>
        <p:nvSpPr>
          <p:cNvPr id="180" name="Active Galactic Nuclei (AGN)"/>
          <p:cNvSpPr txBox="1"/>
          <p:nvPr/>
        </p:nvSpPr>
        <p:spPr>
          <a:xfrm>
            <a:off x="3853036" y="1673682"/>
            <a:ext cx="5298728" cy="448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300"/>
            </a:lvl1pPr>
          </a:lstStyle>
          <a:p>
            <a:pPr/>
            <a:r>
              <a:t>Active Galactic Nuclei (AGN)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